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8" r:id="rId4"/>
    <p:sldId id="257" r:id="rId5"/>
    <p:sldId id="262" r:id="rId6"/>
    <p:sldId id="260" r:id="rId7"/>
    <p:sldId id="266" r:id="rId8"/>
    <p:sldId id="271" r:id="rId9"/>
    <p:sldId id="268" r:id="rId10"/>
    <p:sldId id="269" r:id="rId11"/>
    <p:sldId id="272" r:id="rId12"/>
    <p:sldId id="264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Seydt" initials="CS" lastIdx="1" clrIdx="0">
    <p:extLst>
      <p:ext uri="{19B8F6BF-5375-455C-9EA6-DF929625EA0E}">
        <p15:presenceInfo xmlns:p15="http://schemas.microsoft.com/office/powerpoint/2012/main" userId="c6d91cf39df422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5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2347098-FF23-41AF-B820-B26F4D463D67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1000" cy="4109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3884760" y="8685360"/>
            <a:ext cx="2966400" cy="45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D53776A-61A5-40BB-9AA7-4D5BE3648772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0" y="0"/>
            <a:ext cx="2966400" cy="45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Delegiertenversammlung 2014</a:t>
            </a: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ixabay.com/en/thumb-up-hand-like-confirm-go-top-307176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ixabay.com/en/thumb-up-hand-like-confirm-go-top-307176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ixabay.com/en/thumb-up-hand-like-confirm-go-top-307176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ixabay.com/en/thumb-up-hand-like-confirm-go-top-307176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67640" y="332640"/>
            <a:ext cx="8275680" cy="618732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23825">
            <a:solidFill>
              <a:schemeClr val="accent6"/>
            </a:solidFill>
            <a:round/>
          </a:ln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626400" y="3183120"/>
            <a:ext cx="7767000" cy="1464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8500" lnSpcReduction="20000"/>
          </a:bodyPr>
          <a:lstStyle/>
          <a:p>
            <a:pPr algn="ctr"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F79646"/>
                </a:solidFill>
                <a:latin typeface="Arial Black"/>
                <a:ea typeface="DejaVu Sans"/>
              </a:rPr>
              <a:t>Delegiertenversammlung </a:t>
            </a: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F79646"/>
                </a:solidFill>
                <a:latin typeface="Arial Black"/>
                <a:ea typeface="DejaVu Sans"/>
              </a:rPr>
              <a:t>am </a:t>
            </a:r>
            <a:r>
              <a:rPr lang="de-DE" sz="4000" spc="-1" dirty="0">
                <a:solidFill>
                  <a:srgbClr val="F79646"/>
                </a:solidFill>
                <a:latin typeface="Arial Black"/>
                <a:ea typeface="DejaVu Sans"/>
              </a:rPr>
              <a:t>12</a:t>
            </a:r>
            <a:r>
              <a:rPr lang="de-DE" sz="4000" b="0" strike="noStrike" spc="-1" dirty="0">
                <a:solidFill>
                  <a:srgbClr val="F79646"/>
                </a:solidFill>
                <a:latin typeface="Arial Black"/>
                <a:ea typeface="DejaVu Sans"/>
              </a:rPr>
              <a:t>. </a:t>
            </a:r>
            <a:r>
              <a:rPr lang="de-DE" sz="4000" spc="-1" dirty="0">
                <a:solidFill>
                  <a:srgbClr val="F79646"/>
                </a:solidFill>
                <a:latin typeface="Arial Black"/>
                <a:ea typeface="DejaVu Sans"/>
              </a:rPr>
              <a:t>April</a:t>
            </a:r>
            <a:r>
              <a:rPr lang="de-DE" sz="4000" b="0" strike="noStrike" spc="-1" dirty="0">
                <a:solidFill>
                  <a:srgbClr val="F79646"/>
                </a:solidFill>
                <a:latin typeface="Arial Black"/>
                <a:ea typeface="DejaVu Sans"/>
              </a:rPr>
              <a:t> 2024</a:t>
            </a: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4000" b="0" strike="noStrike" spc="-1" dirty="0">
                <a:solidFill>
                  <a:srgbClr val="F79646"/>
                </a:solidFill>
                <a:latin typeface="Arial Black"/>
                <a:ea typeface="DejaVu Sans"/>
              </a:rPr>
              <a:t>in Gechingen </a:t>
            </a:r>
            <a:endParaRPr lang="de-DE" sz="4000" b="0" strike="noStrike" spc="-1" dirty="0">
              <a:latin typeface="Arial"/>
            </a:endParaRPr>
          </a:p>
        </p:txBody>
      </p:sp>
      <p:pic>
        <p:nvPicPr>
          <p:cNvPr id="84" name="Picture 3" descr="C:\Users\Debby\Documents\EJW\logo.png"/>
          <p:cNvPicPr/>
          <p:nvPr/>
        </p:nvPicPr>
        <p:blipFill>
          <a:blip r:embed="rId3"/>
          <a:stretch/>
        </p:blipFill>
        <p:spPr>
          <a:xfrm>
            <a:off x="3192120" y="1268640"/>
            <a:ext cx="2615400" cy="1290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rafik 3_2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B01D6A3-1E57-7AEE-544E-9B28D8609E0D}"/>
              </a:ext>
            </a:extLst>
          </p:cNvPr>
          <p:cNvSpPr txBox="1"/>
          <p:nvPr/>
        </p:nvSpPr>
        <p:spPr>
          <a:xfrm>
            <a:off x="0" y="105105"/>
            <a:ext cx="639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Choy Haushaltsplan 2024 (bereits an den KBA gemeldet)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450CA8B-BD1A-C6AD-1177-9ED7758A4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0" y="474437"/>
            <a:ext cx="2853708" cy="629602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79DC52A-5FB5-D59D-868B-80C055E70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801" y="2066925"/>
            <a:ext cx="2864924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1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rafik 3_2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B01D6A3-1E57-7AEE-544E-9B28D8609E0D}"/>
              </a:ext>
            </a:extLst>
          </p:cNvPr>
          <p:cNvSpPr txBox="1"/>
          <p:nvPr/>
        </p:nvSpPr>
        <p:spPr>
          <a:xfrm>
            <a:off x="197640" y="550440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Choy Haushaltsplan 2025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1DFA19-CEDD-8C2E-3563-D860EDFC2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04" y="1238885"/>
            <a:ext cx="3467100" cy="33274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0A990D4-1A95-52A2-EE4A-5658D5FB7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1324" y="1238885"/>
            <a:ext cx="3467100" cy="421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rafik 3_1" descr="logo_ejw_mit_voegel.JPG"/>
          <p:cNvPicPr/>
          <p:nvPr/>
        </p:nvPicPr>
        <p:blipFill>
          <a:blip r:embed="rId2"/>
          <a:stretch/>
        </p:blipFill>
        <p:spPr>
          <a:xfrm>
            <a:off x="7093080" y="117360"/>
            <a:ext cx="1854000" cy="867600"/>
          </a:xfrm>
          <a:prstGeom prst="rect">
            <a:avLst/>
          </a:prstGeom>
          <a:ln w="0"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833E0A2-8C53-C6AE-257C-6A843007B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930" y="960693"/>
            <a:ext cx="4343400" cy="4981575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4E879C22-9D98-9AE3-DBCA-F64009D6AB64}"/>
              </a:ext>
            </a:extLst>
          </p:cNvPr>
          <p:cNvSpPr/>
          <p:nvPr/>
        </p:nvSpPr>
        <p:spPr>
          <a:xfrm>
            <a:off x="5391573" y="1216714"/>
            <a:ext cx="3677919" cy="1269099"/>
          </a:xfrm>
          <a:prstGeom prst="wedgeEllipseCallout">
            <a:avLst>
              <a:gd name="adj1" fmla="val -68340"/>
              <a:gd name="adj2" fmla="val 28988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l"/>
            <a:r>
              <a:rPr lang="de-DE" sz="1200" dirty="0">
                <a:solidFill>
                  <a:sysClr val="windowText" lastClr="000000"/>
                </a:solidFill>
              </a:rPr>
              <a:t>Abrechnungen</a:t>
            </a:r>
            <a:r>
              <a:rPr lang="de-DE" sz="1200" baseline="0" dirty="0">
                <a:solidFill>
                  <a:sysClr val="windowText" lastClr="000000"/>
                </a:solidFill>
              </a:rPr>
              <a:t> der Winterfreizeit 22/23 und </a:t>
            </a:r>
          </a:p>
          <a:p>
            <a:pPr algn="l"/>
            <a:r>
              <a:rPr lang="de-DE" sz="1200" baseline="0" dirty="0">
                <a:solidFill>
                  <a:sysClr val="windowText" lastClr="000000"/>
                </a:solidFill>
              </a:rPr>
              <a:t>hauptsächlich Teilnehmerbeiträge der Freizeiten 23/24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5AB670A0-0348-7DD8-71DA-B1D92CA85795}"/>
              </a:ext>
            </a:extLst>
          </p:cNvPr>
          <p:cNvSpPr/>
          <p:nvPr/>
        </p:nvSpPr>
        <p:spPr>
          <a:xfrm>
            <a:off x="5466082" y="2595089"/>
            <a:ext cx="2323252" cy="833912"/>
          </a:xfrm>
          <a:prstGeom prst="wedgeEllipseCallout">
            <a:avLst>
              <a:gd name="adj1" fmla="val -79419"/>
              <a:gd name="adj2" fmla="val -48174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l"/>
            <a:r>
              <a:rPr lang="de-DE" sz="1200" dirty="0">
                <a:solidFill>
                  <a:sysClr val="windowText" lastClr="000000"/>
                </a:solidFill>
              </a:rPr>
              <a:t>Zelte, Boote, Material, Reflektion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CB820866-3E17-680B-E384-61E578155EF5}"/>
              </a:ext>
            </a:extLst>
          </p:cNvPr>
          <p:cNvSpPr/>
          <p:nvPr/>
        </p:nvSpPr>
        <p:spPr>
          <a:xfrm>
            <a:off x="5523656" y="3546743"/>
            <a:ext cx="3254584" cy="1506163"/>
          </a:xfrm>
          <a:prstGeom prst="wedgeEllipseCallout">
            <a:avLst>
              <a:gd name="adj1" fmla="val -76089"/>
              <a:gd name="adj2" fmla="val -47724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l"/>
            <a:r>
              <a:rPr lang="de-DE" sz="1200" dirty="0">
                <a:solidFill>
                  <a:sysClr val="windowText" lastClr="000000"/>
                </a:solidFill>
              </a:rPr>
              <a:t>hier sind noch Zuschüsse aus 2022 und Rechnungen über</a:t>
            </a:r>
            <a:r>
              <a:rPr lang="de-DE" sz="1200" baseline="0" dirty="0">
                <a:solidFill>
                  <a:sysClr val="windowText" lastClr="000000"/>
                </a:solidFill>
              </a:rPr>
              <a:t> Hauskosten und Lebensmittel aus den Freizeiten 2022 eingegangen</a:t>
            </a:r>
            <a:endParaRPr lang="de-DE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Bogen 6">
            <a:extLst>
              <a:ext uri="{FF2B5EF4-FFF2-40B4-BE49-F238E27FC236}">
                <a16:creationId xmlns:a16="http://schemas.microsoft.com/office/drawing/2014/main" id="{1EA2EE8C-1C57-9667-8789-AC0C75FFCBB6}"/>
              </a:ext>
            </a:extLst>
          </p:cNvPr>
          <p:cNvSpPr/>
          <p:nvPr/>
        </p:nvSpPr>
        <p:spPr>
          <a:xfrm>
            <a:off x="3438525" y="4714035"/>
            <a:ext cx="1524333" cy="1096215"/>
          </a:xfrm>
          <a:prstGeom prst="arc">
            <a:avLst>
              <a:gd name="adj1" fmla="val 16406526"/>
              <a:gd name="adj2" fmla="val 5138143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6473362-8BA4-8F4F-DA41-58FF5A45D6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76330" y="4599253"/>
            <a:ext cx="819449" cy="13430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rafik 3_0" descr="logo_ejw_mit_voegel.JPG"/>
          <p:cNvPicPr/>
          <p:nvPr/>
        </p:nvPicPr>
        <p:blipFill>
          <a:blip r:embed="rId2"/>
          <a:stretch/>
        </p:blipFill>
        <p:spPr>
          <a:xfrm>
            <a:off x="7092720" y="117000"/>
            <a:ext cx="1854000" cy="867600"/>
          </a:xfrm>
          <a:prstGeom prst="rect">
            <a:avLst/>
          </a:prstGeom>
          <a:ln w="0"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F6608E1-E704-DE11-B704-49D07D7B9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-320"/>
          <a:stretch/>
        </p:blipFill>
        <p:spPr>
          <a:xfrm>
            <a:off x="1439015" y="530480"/>
            <a:ext cx="4250585" cy="5583794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6AC4158E-616D-ACEA-F339-E0CD3CF2BA2F}"/>
              </a:ext>
            </a:extLst>
          </p:cNvPr>
          <p:cNvSpPr/>
          <p:nvPr/>
        </p:nvSpPr>
        <p:spPr>
          <a:xfrm>
            <a:off x="6020134" y="4401121"/>
            <a:ext cx="1620159" cy="597600"/>
          </a:xfrm>
          <a:prstGeom prst="wedgeEllipseCallout">
            <a:avLst>
              <a:gd name="adj1" fmla="val -224363"/>
              <a:gd name="adj2" fmla="val 126084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Kontoauflösung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348207EA-CCC1-9A44-A7E3-3AFAEEA65447}"/>
              </a:ext>
            </a:extLst>
          </p:cNvPr>
          <p:cNvSpPr/>
          <p:nvPr/>
        </p:nvSpPr>
        <p:spPr>
          <a:xfrm>
            <a:off x="6292426" y="3632346"/>
            <a:ext cx="1210746" cy="597600"/>
          </a:xfrm>
          <a:prstGeom prst="wedgeEllipseCallout">
            <a:avLst>
              <a:gd name="adj1" fmla="val -105668"/>
              <a:gd name="adj2" fmla="val -96068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Prima Klima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6C1D88A1-1153-A4BC-98FB-112F149285CD}"/>
              </a:ext>
            </a:extLst>
          </p:cNvPr>
          <p:cNvSpPr/>
          <p:nvPr/>
        </p:nvSpPr>
        <p:spPr>
          <a:xfrm>
            <a:off x="6364586" y="2919306"/>
            <a:ext cx="1354985" cy="487680"/>
          </a:xfrm>
          <a:prstGeom prst="wedgeEllipseCallout">
            <a:avLst>
              <a:gd name="adj1" fmla="val -109143"/>
              <a:gd name="adj2" fmla="val -55063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Rechtsschutz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90001161-526A-43C2-9FD5-D6A9149B4A0F}"/>
              </a:ext>
            </a:extLst>
          </p:cNvPr>
          <p:cNvSpPr/>
          <p:nvPr/>
        </p:nvSpPr>
        <p:spPr>
          <a:xfrm>
            <a:off x="6364586" y="2198700"/>
            <a:ext cx="2164080" cy="597599"/>
          </a:xfrm>
          <a:prstGeom prst="wedgeEllipseCallout">
            <a:avLst>
              <a:gd name="adj1" fmla="val -84366"/>
              <a:gd name="adj2" fmla="val -16168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TÜV, Versicherung, Reparatur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96E2A394-0F60-0112-06A4-2DB6CEE68BB0}"/>
              </a:ext>
            </a:extLst>
          </p:cNvPr>
          <p:cNvSpPr/>
          <p:nvPr/>
        </p:nvSpPr>
        <p:spPr>
          <a:xfrm>
            <a:off x="6292426" y="1216714"/>
            <a:ext cx="2164080" cy="597599"/>
          </a:xfrm>
          <a:prstGeom prst="wedgeEllipseCallout">
            <a:avLst>
              <a:gd name="adj1" fmla="val -89374"/>
              <a:gd name="adj2" fmla="val 68839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Bremsen und Batterie erneuert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10" name="Bogen 9">
            <a:extLst>
              <a:ext uri="{FF2B5EF4-FFF2-40B4-BE49-F238E27FC236}">
                <a16:creationId xmlns:a16="http://schemas.microsoft.com/office/drawing/2014/main" id="{F40E82C2-C115-B55D-31A5-44F5794E0E8F}"/>
              </a:ext>
            </a:extLst>
          </p:cNvPr>
          <p:cNvSpPr/>
          <p:nvPr/>
        </p:nvSpPr>
        <p:spPr>
          <a:xfrm>
            <a:off x="4495800" y="4998721"/>
            <a:ext cx="1524333" cy="904197"/>
          </a:xfrm>
          <a:prstGeom prst="arc">
            <a:avLst>
              <a:gd name="adj1" fmla="val 16406526"/>
              <a:gd name="adj2" fmla="val 5138143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4C1A9A8-7F54-08E5-E058-445BE320A1C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3605" y="4883939"/>
            <a:ext cx="819449" cy="13430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rafik 3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FE23557-1C9E-2D11-1BB8-4E1706455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5" y="632142"/>
            <a:ext cx="5619260" cy="5206471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5B38EDAC-79E5-D13E-FF19-B4F734237A36}"/>
              </a:ext>
            </a:extLst>
          </p:cNvPr>
          <p:cNvSpPr/>
          <p:nvPr/>
        </p:nvSpPr>
        <p:spPr>
          <a:xfrm>
            <a:off x="6399201" y="3886347"/>
            <a:ext cx="1620159" cy="597600"/>
          </a:xfrm>
          <a:prstGeom prst="wedgeEllipseCallout">
            <a:avLst>
              <a:gd name="adj1" fmla="val -302123"/>
              <a:gd name="adj2" fmla="val 168021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Kontoauflösung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4E9D6FD0-711E-A70C-D9E5-23A50E8E96A4}"/>
              </a:ext>
            </a:extLst>
          </p:cNvPr>
          <p:cNvSpPr/>
          <p:nvPr/>
        </p:nvSpPr>
        <p:spPr>
          <a:xfrm>
            <a:off x="6849627" y="2302933"/>
            <a:ext cx="1854000" cy="701160"/>
          </a:xfrm>
          <a:prstGeom prst="wedgeEllipseCallout">
            <a:avLst>
              <a:gd name="adj1" fmla="val -106886"/>
              <a:gd name="adj2" fmla="val 38816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Congstar Problem</a:t>
            </a:r>
            <a:b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Falsches Konto 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5CBC0AC3-E93C-8898-DD3F-FE179F145C07}"/>
              </a:ext>
            </a:extLst>
          </p:cNvPr>
          <p:cNvSpPr/>
          <p:nvPr/>
        </p:nvSpPr>
        <p:spPr>
          <a:xfrm>
            <a:off x="6968161" y="1601773"/>
            <a:ext cx="1854000" cy="382814"/>
          </a:xfrm>
          <a:prstGeom prst="wedgeEllipseCallout">
            <a:avLst>
              <a:gd name="adj1" fmla="val -105059"/>
              <a:gd name="adj2" fmla="val 173287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Schulstelle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6B531D52-E1D8-3B6F-1050-080973AA895C}"/>
              </a:ext>
            </a:extLst>
          </p:cNvPr>
          <p:cNvSpPr/>
          <p:nvPr/>
        </p:nvSpPr>
        <p:spPr>
          <a:xfrm>
            <a:off x="6041161" y="1164893"/>
            <a:ext cx="1854000" cy="382814"/>
          </a:xfrm>
          <a:prstGeom prst="wedgeEllipseCallout">
            <a:avLst>
              <a:gd name="adj1" fmla="val -139401"/>
              <a:gd name="adj2" fmla="val 270601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3.Stelle (Jonas)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411EF199-5606-98FB-6F46-18303B3AE0C5}"/>
              </a:ext>
            </a:extLst>
          </p:cNvPr>
          <p:cNvSpPr/>
          <p:nvPr/>
        </p:nvSpPr>
        <p:spPr>
          <a:xfrm>
            <a:off x="1463041" y="1218959"/>
            <a:ext cx="2533907" cy="382814"/>
          </a:xfrm>
          <a:prstGeom prst="wedgeEllipseCallout">
            <a:avLst>
              <a:gd name="adj1" fmla="val 40272"/>
              <a:gd name="adj2" fmla="val 171517"/>
            </a:avLst>
          </a:prstGeom>
          <a:solidFill>
            <a:srgbClr val="F2F2F2"/>
          </a:solidFill>
          <a:ln w="12600">
            <a:solidFill>
              <a:srgbClr val="808080"/>
            </a:solidFill>
            <a:round/>
          </a:ln>
          <a:effectLst>
            <a:outerShdw dist="3816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Wurden 2024 überwiesen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9" name="Bogen 8">
            <a:extLst>
              <a:ext uri="{FF2B5EF4-FFF2-40B4-BE49-F238E27FC236}">
                <a16:creationId xmlns:a16="http://schemas.microsoft.com/office/drawing/2014/main" id="{DD147676-FE0E-3C5C-DBE8-D95F653B8BF5}"/>
              </a:ext>
            </a:extLst>
          </p:cNvPr>
          <p:cNvSpPr/>
          <p:nvPr/>
        </p:nvSpPr>
        <p:spPr>
          <a:xfrm>
            <a:off x="4321317" y="4950358"/>
            <a:ext cx="1854000" cy="742750"/>
          </a:xfrm>
          <a:prstGeom prst="arc">
            <a:avLst>
              <a:gd name="adj1" fmla="val 16406526"/>
              <a:gd name="adj2" fmla="val 5138143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0E9A087-3D96-2D4C-4507-E3D46CD0D89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175317" y="4813944"/>
            <a:ext cx="819449" cy="13430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rafik 3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18151E2-6E4B-0408-0BCE-9D916A5F4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0" y="984240"/>
            <a:ext cx="7767595" cy="5628081"/>
          </a:xfrm>
          <a:prstGeom prst="rect">
            <a:avLst/>
          </a:prstGeom>
        </p:spPr>
      </p:pic>
      <p:sp>
        <p:nvSpPr>
          <p:cNvPr id="8" name="Bogen 7">
            <a:extLst>
              <a:ext uri="{FF2B5EF4-FFF2-40B4-BE49-F238E27FC236}">
                <a16:creationId xmlns:a16="http://schemas.microsoft.com/office/drawing/2014/main" id="{2789528A-7C3D-EAE5-E5F6-FAFC97D82361}"/>
              </a:ext>
            </a:extLst>
          </p:cNvPr>
          <p:cNvSpPr/>
          <p:nvPr/>
        </p:nvSpPr>
        <p:spPr>
          <a:xfrm>
            <a:off x="7477556" y="5398345"/>
            <a:ext cx="704632" cy="1070187"/>
          </a:xfrm>
          <a:prstGeom prst="arc">
            <a:avLst>
              <a:gd name="adj1" fmla="val 16406526"/>
              <a:gd name="adj2" fmla="val 5277275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9B451D4-C326-10A9-4BD2-7DDB0BA4CEE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126911" y="5261930"/>
            <a:ext cx="819449" cy="13430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rafik 3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41319FB-3E19-2BAD-A138-D494EAACC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435" y="984240"/>
            <a:ext cx="7019925" cy="5086350"/>
          </a:xfrm>
          <a:prstGeom prst="rect">
            <a:avLst/>
          </a:prstGeom>
        </p:spPr>
      </p:pic>
      <p:sp>
        <p:nvSpPr>
          <p:cNvPr id="6" name="CustomShape 1">
            <a:extLst>
              <a:ext uri="{FF2B5EF4-FFF2-40B4-BE49-F238E27FC236}">
                <a16:creationId xmlns:a16="http://schemas.microsoft.com/office/drawing/2014/main" id="{EAA78EB8-2685-4CE2-9408-55D1C966DD2C}"/>
              </a:ext>
            </a:extLst>
          </p:cNvPr>
          <p:cNvSpPr/>
          <p:nvPr/>
        </p:nvSpPr>
        <p:spPr>
          <a:xfrm>
            <a:off x="764401" y="0"/>
            <a:ext cx="1590120" cy="867600"/>
          </a:xfrm>
          <a:prstGeom prst="wedgeRoundRectCallout">
            <a:avLst>
              <a:gd name="adj1" fmla="val 42462"/>
              <a:gd name="adj2" fmla="val 176949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de-DE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Landesjugendplan, Kreisjugendring und Budget vom Kirchenbezirk </a:t>
            </a:r>
            <a:endParaRPr lang="de-DE" sz="12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42EC9A54-9024-F55F-ED28-5E3CAD78E5DE}"/>
              </a:ext>
            </a:extLst>
          </p:cNvPr>
          <p:cNvSpPr/>
          <p:nvPr/>
        </p:nvSpPr>
        <p:spPr>
          <a:xfrm>
            <a:off x="2642357" y="426128"/>
            <a:ext cx="1796040" cy="682132"/>
          </a:xfrm>
          <a:prstGeom prst="wedgeRoundRectCallout">
            <a:avLst>
              <a:gd name="adj1" fmla="val -38667"/>
              <a:gd name="adj2" fmla="val 205618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  <a:tabLst>
                <a:tab pos="0" algn="l"/>
              </a:tabLst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z.B. Porto, Fahrtkosten Jahresheft, Drucker, IT, Material, Eventgeräte,..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8" name="CustomShape 3">
            <a:extLst>
              <a:ext uri="{FF2B5EF4-FFF2-40B4-BE49-F238E27FC236}">
                <a16:creationId xmlns:a16="http://schemas.microsoft.com/office/drawing/2014/main" id="{FF4EE2DD-DD8E-145D-5930-42080065D87C}"/>
              </a:ext>
            </a:extLst>
          </p:cNvPr>
          <p:cNvSpPr/>
          <p:nvPr/>
        </p:nvSpPr>
        <p:spPr>
          <a:xfrm rot="13800">
            <a:off x="4614717" y="224008"/>
            <a:ext cx="2318791" cy="660118"/>
          </a:xfrm>
          <a:prstGeom prst="wedgeRoundRectCallout">
            <a:avLst>
              <a:gd name="adj1" fmla="val -97197"/>
              <a:gd name="adj2" fmla="val 278594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Konfi-Camp, Schulungen, </a:t>
            </a:r>
            <a:r>
              <a:rPr lang="de-DE" sz="11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Teensaktionen</a:t>
            </a: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Jungschardisco, …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EC1CB5ED-C5B6-B5F6-4891-DC7F5540C529}"/>
              </a:ext>
            </a:extLst>
          </p:cNvPr>
          <p:cNvSpPr/>
          <p:nvPr/>
        </p:nvSpPr>
        <p:spPr>
          <a:xfrm>
            <a:off x="311279" y="984240"/>
            <a:ext cx="1327320" cy="906120"/>
          </a:xfrm>
          <a:prstGeom prst="wedgeRoundRectCallout">
            <a:avLst>
              <a:gd name="adj1" fmla="val 83900"/>
              <a:gd name="adj2" fmla="val 124064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Fortbildung Haupt- &amp; Ehrenamtliche, Mitarbeiter-geschenke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id="{DB7691F0-7343-DCF4-BCF4-F87D609BBD25}"/>
              </a:ext>
            </a:extLst>
          </p:cNvPr>
          <p:cNvSpPr/>
          <p:nvPr/>
        </p:nvSpPr>
        <p:spPr>
          <a:xfrm>
            <a:off x="-47413" y="2038246"/>
            <a:ext cx="1416600" cy="752213"/>
          </a:xfrm>
          <a:prstGeom prst="wedgeRoundRectCallout">
            <a:avLst>
              <a:gd name="adj1" fmla="val 104636"/>
              <a:gd name="adj2" fmla="val 95295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Allgemeine Spenden, Verzicht auf Erstattungen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2" name="CustomShape 6">
            <a:extLst>
              <a:ext uri="{FF2B5EF4-FFF2-40B4-BE49-F238E27FC236}">
                <a16:creationId xmlns:a16="http://schemas.microsoft.com/office/drawing/2014/main" id="{44AD670E-4A55-4CE7-230F-75AB97F975E7}"/>
              </a:ext>
            </a:extLst>
          </p:cNvPr>
          <p:cNvSpPr/>
          <p:nvPr/>
        </p:nvSpPr>
        <p:spPr>
          <a:xfrm>
            <a:off x="8275" y="3169395"/>
            <a:ext cx="1616040" cy="716040"/>
          </a:xfrm>
          <a:prstGeom prst="wedgeRoundRectCallout">
            <a:avLst>
              <a:gd name="adj1" fmla="val 80651"/>
              <a:gd name="adj2" fmla="val -30264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Rücklagen </a:t>
            </a:r>
            <a:r>
              <a:rPr lang="de-DE" sz="1100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uführung durch aufgelöste Konten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3" name="CustomShape 7">
            <a:extLst>
              <a:ext uri="{FF2B5EF4-FFF2-40B4-BE49-F238E27FC236}">
                <a16:creationId xmlns:a16="http://schemas.microsoft.com/office/drawing/2014/main" id="{979882C2-2932-E747-8E77-E2724CBE7499}"/>
              </a:ext>
            </a:extLst>
          </p:cNvPr>
          <p:cNvSpPr/>
          <p:nvPr/>
        </p:nvSpPr>
        <p:spPr>
          <a:xfrm>
            <a:off x="98275" y="4069494"/>
            <a:ext cx="1436040" cy="489920"/>
          </a:xfrm>
          <a:prstGeom prst="wedgeRoundRectCallout">
            <a:avLst>
              <a:gd name="adj1" fmla="val 92713"/>
              <a:gd name="adj2" fmla="val -158046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Durchlauf = Beträge für anderes Konto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4" name="CustomShape 7">
            <a:extLst>
              <a:ext uri="{FF2B5EF4-FFF2-40B4-BE49-F238E27FC236}">
                <a16:creationId xmlns:a16="http://schemas.microsoft.com/office/drawing/2014/main" id="{4FBC7140-CB79-34BA-C80D-D7202B03E8B9}"/>
              </a:ext>
            </a:extLst>
          </p:cNvPr>
          <p:cNvSpPr/>
          <p:nvPr/>
        </p:nvSpPr>
        <p:spPr>
          <a:xfrm>
            <a:off x="294335" y="4919509"/>
            <a:ext cx="1632100" cy="1027477"/>
          </a:xfrm>
          <a:prstGeom prst="wedgeRoundRectCallout">
            <a:avLst>
              <a:gd name="adj1" fmla="val 63076"/>
              <a:gd name="adj2" fmla="val -165518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Freizeitkonto </a:t>
            </a:r>
            <a:r>
              <a:rPr lang="de-DE" sz="1100" spc="-1" dirty="0">
                <a:solidFill>
                  <a:srgbClr val="000000"/>
                </a:solidFill>
                <a:latin typeface="Calibri"/>
                <a:ea typeface="DejaVu Sans"/>
              </a:rPr>
              <a:t>wurde zum 31.12.2024 aufgelöst</a:t>
            </a: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Freizeitanmeldungen für 2024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5" name="CustomShape 7">
            <a:extLst>
              <a:ext uri="{FF2B5EF4-FFF2-40B4-BE49-F238E27FC236}">
                <a16:creationId xmlns:a16="http://schemas.microsoft.com/office/drawing/2014/main" id="{AE8C274A-2C8A-FC43-AF03-526BB992D5E9}"/>
              </a:ext>
            </a:extLst>
          </p:cNvPr>
          <p:cNvSpPr/>
          <p:nvPr/>
        </p:nvSpPr>
        <p:spPr>
          <a:xfrm>
            <a:off x="3301761" y="6227680"/>
            <a:ext cx="1856165" cy="489920"/>
          </a:xfrm>
          <a:prstGeom prst="wedgeRoundRectCallout">
            <a:avLst>
              <a:gd name="adj1" fmla="val -59538"/>
              <a:gd name="adj2" fmla="val -729652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Fahrzeug und FONDS wurden zum 24.08. aufgelöst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8" name="CustomShape 3">
            <a:extLst>
              <a:ext uri="{FF2B5EF4-FFF2-40B4-BE49-F238E27FC236}">
                <a16:creationId xmlns:a16="http://schemas.microsoft.com/office/drawing/2014/main" id="{9CF6C2EF-60ED-54A1-6358-F94C2BA364F3}"/>
              </a:ext>
            </a:extLst>
          </p:cNvPr>
          <p:cNvSpPr/>
          <p:nvPr/>
        </p:nvSpPr>
        <p:spPr>
          <a:xfrm rot="13800">
            <a:off x="7420086" y="358707"/>
            <a:ext cx="1613151" cy="965419"/>
          </a:xfrm>
          <a:prstGeom prst="wedgeRoundRectCallout">
            <a:avLst>
              <a:gd name="adj1" fmla="val 21975"/>
              <a:gd name="adj2" fmla="val 118451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Gegenbuchung: </a:t>
            </a:r>
            <a:br>
              <a:rPr lang="de-DE" sz="1100" spc="-1" dirty="0">
                <a:solidFill>
                  <a:srgbClr val="000000"/>
                </a:solidFill>
                <a:latin typeface="Calibri"/>
              </a:rPr>
            </a:br>
            <a:r>
              <a:rPr lang="de-DE" sz="1100" spc="-1" dirty="0">
                <a:solidFill>
                  <a:srgbClr val="000000"/>
                </a:solidFill>
                <a:latin typeface="Calibri"/>
              </a:rPr>
              <a:t>KFZ, PC, Reisekosten, Telefon, Fortbildung, Geräte, KonfiCamp</a:t>
            </a:r>
            <a:endParaRPr lang="de-DE" sz="11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91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rafik 3_2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B01D6A3-1E57-7AEE-544E-9B28D8609E0D}"/>
              </a:ext>
            </a:extLst>
          </p:cNvPr>
          <p:cNvSpPr txBox="1"/>
          <p:nvPr/>
        </p:nvSpPr>
        <p:spPr>
          <a:xfrm>
            <a:off x="0" y="10510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Choy Ergebnis 2023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4A3B136-17F9-ACBC-5E0B-2BA70C4C8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90" y="474436"/>
            <a:ext cx="2980303" cy="618030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75BE23-EB1A-6907-EFF5-12800F7F1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460" y="1421102"/>
            <a:ext cx="3105150" cy="401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4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rafik 3_2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B01D6A3-1E57-7AEE-544E-9B28D8609E0D}"/>
              </a:ext>
            </a:extLst>
          </p:cNvPr>
          <p:cNvSpPr txBox="1"/>
          <p:nvPr/>
        </p:nvSpPr>
        <p:spPr>
          <a:xfrm>
            <a:off x="197640" y="550440"/>
            <a:ext cx="622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Haushaltsplan 2024 (bereits vom KBA verabschiedet)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687F8A6-8E1B-A446-891B-42829BE17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49678"/>
              </p:ext>
            </p:extLst>
          </p:nvPr>
        </p:nvGraphicFramePr>
        <p:xfrm>
          <a:off x="200025" y="1119587"/>
          <a:ext cx="7886698" cy="4509688"/>
        </p:xfrm>
        <a:graphic>
          <a:graphicData uri="http://schemas.openxmlformats.org/drawingml/2006/table">
            <a:tbl>
              <a:tblPr/>
              <a:tblGrid>
                <a:gridCol w="2846992">
                  <a:extLst>
                    <a:ext uri="{9D8B030D-6E8A-4147-A177-3AD203B41FA5}">
                      <a16:colId xmlns:a16="http://schemas.microsoft.com/office/drawing/2014/main" val="103841891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3749598697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283175406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1260902599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3146828320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3877849175"/>
                    </a:ext>
                  </a:extLst>
                </a:gridCol>
                <a:gridCol w="839951">
                  <a:extLst>
                    <a:ext uri="{9D8B030D-6E8A-4147-A177-3AD203B41FA5}">
                      <a16:colId xmlns:a16="http://schemas.microsoft.com/office/drawing/2014/main" val="1404969111"/>
                    </a:ext>
                  </a:extLst>
                </a:gridCol>
              </a:tblGrid>
              <a:tr h="1918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Kostenstelle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Ergebnis 2022</a:t>
                      </a:r>
                    </a:p>
                  </a:txBody>
                  <a:tcPr marL="5583" marR="5583" marT="5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2023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2024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83973"/>
                  </a:ext>
                </a:extLst>
              </a:tr>
              <a:tr h="1854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Einnahmen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Ausgaben 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Einnahmen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Ausgaben 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Einnahmen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Ausgaben 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78778"/>
                  </a:ext>
                </a:extLst>
              </a:tr>
              <a:tr h="18092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50282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Zuschüsse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52938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Zuschüsse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30.608,74 €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16.858,74 €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30.950,00 €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30.950,00 €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82719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EJW Betrieb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751081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Betrieb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7.743,41 €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21.174,71 €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25193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Bezirksveranstaltungen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79777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Veranstaltungen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31.315,34 €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43.586,44 €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5002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 Mitarbeiter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848512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Mitarbeiiter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2.689,01 €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44579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 Fahreuge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463455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Fahrzeuge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05515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 FONDS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97470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FONDS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01725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Fahrkostenersätze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2.134,41 €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55235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Spenden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2.241,12 €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798197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Spenden Fahrtkosten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2.134,41 €</a:t>
                      </a:r>
                    </a:p>
                  </a:txBody>
                  <a:tcPr marL="5583" marR="5583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58512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Rücklagen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96634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RÜCKLAGEN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5.000,00 €</a:t>
                      </a:r>
                    </a:p>
                  </a:txBody>
                  <a:tcPr marL="5583" marR="5583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679,50 €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7781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Durchlauf 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9.566,36 €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9.566,36 €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2.000,00 €</a:t>
                      </a:r>
                    </a:p>
                  </a:txBody>
                  <a:tcPr marL="5583" marR="5583" marT="55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07324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Aus Vorjahren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121630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29612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SUMME 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90.609,38 €</a:t>
                      </a:r>
                    </a:p>
                  </a:txBody>
                  <a:tcPr marL="5583" marR="5583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96.704,17 €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74.100,00 €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104.440,00 €</a:t>
                      </a: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104.440,00 €</a:t>
                      </a:r>
                    </a:p>
                  </a:txBody>
                  <a:tcPr marL="5583" marR="5583" marT="5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4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4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rafik 3_2" descr="logo_ejw_mit_voegel.JPG"/>
          <p:cNvPicPr/>
          <p:nvPr/>
        </p:nvPicPr>
        <p:blipFill>
          <a:blip r:embed="rId2"/>
          <a:stretch/>
        </p:blipFill>
        <p:spPr>
          <a:xfrm>
            <a:off x="7092360" y="116640"/>
            <a:ext cx="1854000" cy="867600"/>
          </a:xfrm>
          <a:prstGeom prst="rect">
            <a:avLst/>
          </a:prstGeom>
          <a:ln w="0"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B01D6A3-1E57-7AEE-544E-9B28D8609E0D}"/>
              </a:ext>
            </a:extLst>
          </p:cNvPr>
          <p:cNvSpPr txBox="1"/>
          <p:nvPr/>
        </p:nvSpPr>
        <p:spPr>
          <a:xfrm>
            <a:off x="125178" y="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Haushaltsplan 2025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988335D8-971E-E3AF-2E14-661051669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62166"/>
              </p:ext>
            </p:extLst>
          </p:nvPr>
        </p:nvGraphicFramePr>
        <p:xfrm>
          <a:off x="337609" y="419947"/>
          <a:ext cx="6415616" cy="6082204"/>
        </p:xfrm>
        <a:graphic>
          <a:graphicData uri="http://schemas.openxmlformats.org/drawingml/2006/table">
            <a:tbl>
              <a:tblPr/>
              <a:tblGrid>
                <a:gridCol w="429498">
                  <a:extLst>
                    <a:ext uri="{9D8B030D-6E8A-4147-A177-3AD203B41FA5}">
                      <a16:colId xmlns:a16="http://schemas.microsoft.com/office/drawing/2014/main" val="520978154"/>
                    </a:ext>
                  </a:extLst>
                </a:gridCol>
                <a:gridCol w="295280">
                  <a:extLst>
                    <a:ext uri="{9D8B030D-6E8A-4147-A177-3AD203B41FA5}">
                      <a16:colId xmlns:a16="http://schemas.microsoft.com/office/drawing/2014/main" val="671099635"/>
                    </a:ext>
                  </a:extLst>
                </a:gridCol>
                <a:gridCol w="67109">
                  <a:extLst>
                    <a:ext uri="{9D8B030D-6E8A-4147-A177-3AD203B41FA5}">
                      <a16:colId xmlns:a16="http://schemas.microsoft.com/office/drawing/2014/main" val="1449336745"/>
                    </a:ext>
                  </a:extLst>
                </a:gridCol>
                <a:gridCol w="2952793">
                  <a:extLst>
                    <a:ext uri="{9D8B030D-6E8A-4147-A177-3AD203B41FA5}">
                      <a16:colId xmlns:a16="http://schemas.microsoft.com/office/drawing/2014/main" val="3132553911"/>
                    </a:ext>
                  </a:extLst>
                </a:gridCol>
                <a:gridCol w="765042">
                  <a:extLst>
                    <a:ext uri="{9D8B030D-6E8A-4147-A177-3AD203B41FA5}">
                      <a16:colId xmlns:a16="http://schemas.microsoft.com/office/drawing/2014/main" val="122895288"/>
                    </a:ext>
                  </a:extLst>
                </a:gridCol>
                <a:gridCol w="818728">
                  <a:extLst>
                    <a:ext uri="{9D8B030D-6E8A-4147-A177-3AD203B41FA5}">
                      <a16:colId xmlns:a16="http://schemas.microsoft.com/office/drawing/2014/main" val="2821446355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4509089"/>
                    </a:ext>
                  </a:extLst>
                </a:gridCol>
              </a:tblGrid>
              <a:tr h="212418">
                <a:tc gridSpan="4">
                  <a:txBody>
                    <a:bodyPr/>
                    <a:lstStyle/>
                    <a:p>
                      <a:pPr algn="l" rtl="0" fontAlgn="ctr"/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2025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2024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Ergebnis ca. 2023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42361"/>
                  </a:ext>
                </a:extLst>
              </a:tr>
              <a:tr h="149402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Erträge, die direkt zugeordnet werden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4" marR="3204" marT="32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788068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40420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Zuweisungen von Kirchenbezirken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35.000,00 €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27.450,00 €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35.000,00 €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27691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40490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Zuweisung v. Einr./Werken/Verbänden/Vereinen/Gruppen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-  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34798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40520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Zuschüsse vom Land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13.000,00 €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13.000,00 €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92025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40530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Zuschüsse von Landkreisen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5.800,00 €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170131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Zinsen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5.100,00 €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82987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41250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Verkaufserlöse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12.000,00 €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16.350,00 €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24.000,00 €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645893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41530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Leihgebühren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15.000,00 €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19.000,00 €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180011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41540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Teilnehmendenbeiträge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50.000,00 €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56.000,00 €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467758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41960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innere Verrechnung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800,00 €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706910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41994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Fernmeldekostenersätze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620,00 €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490747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41995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KFZ-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Kostenersätze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94977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Spenden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4.400,00 €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35776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Zuführung vom Vermögenshaushalt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3.150,00 €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16.120,00 €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065757"/>
                  </a:ext>
                </a:extLst>
              </a:tr>
              <a:tr h="126440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359512"/>
                  </a:ext>
                </a:extLst>
              </a:tr>
              <a:tr h="146670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 direkte Erträge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146.250,00 €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85.520,00 €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161.120,00 €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981887"/>
                  </a:ext>
                </a:extLst>
              </a:tr>
              <a:tr h="146670">
                <a:tc gridSpan="4">
                  <a:txBody>
                    <a:bodyPr/>
                    <a:lstStyle/>
                    <a:p>
                      <a:pPr algn="l" rtl="0" fontAlgn="ctr"/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486961"/>
                  </a:ext>
                </a:extLst>
              </a:tr>
              <a:tr h="146670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Aufwendungen, die direkt zugeordnet werden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60861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Unterhaltung und Betrieb von Kraftfahrzeugen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2.200,00 €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8.000,00 €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462434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Unterhaltung und Beschaffung beweglicher Sachanlagen (OH)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8.050,00 €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6.600,00 €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997630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Telekommunikation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1.200,00 €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438239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Weiterer Geschäftsaufwand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4.620,00 €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619092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Aus- und Fortbildung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250,00 €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936614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Verbrauchsmittel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200,00 €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445032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56700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Vermischter Sachaufwand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1.300,00 €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348911"/>
                  </a:ext>
                </a:extLst>
              </a:tr>
              <a:tr h="20230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56702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Vermischter Sachaufwand für missionarische Veranstaltungen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1.400,00 €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150,00 €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653934"/>
                  </a:ext>
                </a:extLst>
              </a:tr>
              <a:tr h="222534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56704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Vermischter Sachaufwand für missionarische Groß-Veranstaltungen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70.000,00 €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70.000,00 €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362439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56710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Veröffentlichungen / Gemeindebrief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433822"/>
                  </a:ext>
                </a:extLst>
              </a:tr>
              <a:tr h="19926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56720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Förderung ehrenamtlicher Tätigkeit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1.300,00 €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900,00 €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96662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56770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Versicherungsprämien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2.700,00 €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3.300,00 €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412642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56921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Personalkostenersatz an  Kirchnenbezirk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40.000,00 €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30.000,00 €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790418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57470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Weitergeleitete Opfer/ Spenden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4.300,00 €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699053"/>
                  </a:ext>
                </a:extLst>
              </a:tr>
              <a:tr h="146670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Zuführung zum Vermögenshaushalt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2.500,00 €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42.000,00 €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875928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4" marR="3204" marT="32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48284"/>
                  </a:ext>
                </a:extLst>
              </a:tr>
              <a:tr h="126440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04" marR="3204" marT="320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706101"/>
                  </a:ext>
                </a:extLst>
              </a:tr>
              <a:tr h="146670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 direkte Aufwendungen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146.250,00 €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85.520,00 €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147.700,00 € </a:t>
                      </a:r>
                    </a:p>
                  </a:txBody>
                  <a:tcPr marL="3204" marR="3204" marT="3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174564"/>
                  </a:ext>
                </a:extLst>
              </a:tr>
            </a:tbl>
          </a:graphicData>
        </a:graphic>
      </p:graphicFrame>
      <p:sp>
        <p:nvSpPr>
          <p:cNvPr id="5" name="CustomShape 7">
            <a:extLst>
              <a:ext uri="{FF2B5EF4-FFF2-40B4-BE49-F238E27FC236}">
                <a16:creationId xmlns:a16="http://schemas.microsoft.com/office/drawing/2014/main" id="{C5A476A4-302D-63EA-34AB-5F2E48AB7AB3}"/>
              </a:ext>
            </a:extLst>
          </p:cNvPr>
          <p:cNvSpPr/>
          <p:nvPr/>
        </p:nvSpPr>
        <p:spPr>
          <a:xfrm>
            <a:off x="7092360" y="807955"/>
            <a:ext cx="1734279" cy="489920"/>
          </a:xfrm>
          <a:prstGeom prst="wedgeRoundRectCallout">
            <a:avLst>
              <a:gd name="adj1" fmla="val -72933"/>
              <a:gd name="adj2" fmla="val 124511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Orangenaktion, VW-Bussle, KonfiCamp Bistro 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6" name="CustomShape 7">
            <a:extLst>
              <a:ext uri="{FF2B5EF4-FFF2-40B4-BE49-F238E27FC236}">
                <a16:creationId xmlns:a16="http://schemas.microsoft.com/office/drawing/2014/main" id="{2CDA3638-CDEC-352C-3F08-84B1A476DF48}"/>
              </a:ext>
            </a:extLst>
          </p:cNvPr>
          <p:cNvSpPr/>
          <p:nvPr/>
        </p:nvSpPr>
        <p:spPr>
          <a:xfrm>
            <a:off x="7092360" y="1675555"/>
            <a:ext cx="1854000" cy="489920"/>
          </a:xfrm>
          <a:prstGeom prst="wedgeRoundRectCallout">
            <a:avLst>
              <a:gd name="adj1" fmla="val -72419"/>
              <a:gd name="adj2" fmla="val -25192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VW-Bussle, Zelte, KonfiCamp Untervermietung 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0FEC4FF0-7DBC-6A05-205C-857CAD92D197}"/>
              </a:ext>
            </a:extLst>
          </p:cNvPr>
          <p:cNvSpPr/>
          <p:nvPr/>
        </p:nvSpPr>
        <p:spPr>
          <a:xfrm>
            <a:off x="7092360" y="2366870"/>
            <a:ext cx="1508715" cy="347755"/>
          </a:xfrm>
          <a:prstGeom prst="wedgeRoundRectCallout">
            <a:avLst>
              <a:gd name="adj1" fmla="val -77470"/>
              <a:gd name="adj2" fmla="val -14236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Versicherungsschaden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9" name="CustomShape 7">
            <a:extLst>
              <a:ext uri="{FF2B5EF4-FFF2-40B4-BE49-F238E27FC236}">
                <a16:creationId xmlns:a16="http://schemas.microsoft.com/office/drawing/2014/main" id="{04829423-5BA9-E00F-7C18-9F96F5EE2A72}"/>
              </a:ext>
            </a:extLst>
          </p:cNvPr>
          <p:cNvSpPr/>
          <p:nvPr/>
        </p:nvSpPr>
        <p:spPr>
          <a:xfrm>
            <a:off x="7092360" y="3551980"/>
            <a:ext cx="1854000" cy="489920"/>
          </a:xfrm>
          <a:prstGeom prst="wedgeRoundRectCallout">
            <a:avLst>
              <a:gd name="adj1" fmla="val -72419"/>
              <a:gd name="adj2" fmla="val -25192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Leasing Laptops, Serverraum Klimaanlage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0" name="CustomShape 7">
            <a:extLst>
              <a:ext uri="{FF2B5EF4-FFF2-40B4-BE49-F238E27FC236}">
                <a16:creationId xmlns:a16="http://schemas.microsoft.com/office/drawing/2014/main" id="{EA0D17C4-E743-68D7-ECCD-061F3AD5A01C}"/>
              </a:ext>
            </a:extLst>
          </p:cNvPr>
          <p:cNvSpPr/>
          <p:nvPr/>
        </p:nvSpPr>
        <p:spPr>
          <a:xfrm>
            <a:off x="7092360" y="5876080"/>
            <a:ext cx="1854000" cy="489920"/>
          </a:xfrm>
          <a:prstGeom prst="wedgeRoundRectCallout">
            <a:avLst>
              <a:gd name="adj1" fmla="val -72419"/>
              <a:gd name="adj2" fmla="val -25192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Aufgelöste Konten</a:t>
            </a:r>
            <a:endParaRPr lang="de-DE" sz="1100" b="0" strike="noStrike" spc="-1" dirty="0">
              <a:latin typeface="Arial"/>
            </a:endParaRPr>
          </a:p>
        </p:txBody>
      </p:sp>
      <p:sp>
        <p:nvSpPr>
          <p:cNvPr id="11" name="CustomShape 7">
            <a:extLst>
              <a:ext uri="{FF2B5EF4-FFF2-40B4-BE49-F238E27FC236}">
                <a16:creationId xmlns:a16="http://schemas.microsoft.com/office/drawing/2014/main" id="{AD69B2B6-D054-3C0C-5A5C-90DAAD588383}"/>
              </a:ext>
            </a:extLst>
          </p:cNvPr>
          <p:cNvSpPr/>
          <p:nvPr/>
        </p:nvSpPr>
        <p:spPr>
          <a:xfrm>
            <a:off x="2025060" y="6193093"/>
            <a:ext cx="1854000" cy="489920"/>
          </a:xfrm>
          <a:prstGeom prst="wedgeRoundRectCallout">
            <a:avLst>
              <a:gd name="adj1" fmla="val 81193"/>
              <a:gd name="adj2" fmla="val -79630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Rücklagen Bussle + IT Equipment</a:t>
            </a:r>
          </a:p>
        </p:txBody>
      </p:sp>
      <p:sp>
        <p:nvSpPr>
          <p:cNvPr id="13" name="CustomShape 7">
            <a:extLst>
              <a:ext uri="{FF2B5EF4-FFF2-40B4-BE49-F238E27FC236}">
                <a16:creationId xmlns:a16="http://schemas.microsoft.com/office/drawing/2014/main" id="{F45DEF59-BDD4-19B5-DF54-1D266ACCE8AC}"/>
              </a:ext>
            </a:extLst>
          </p:cNvPr>
          <p:cNvSpPr/>
          <p:nvPr/>
        </p:nvSpPr>
        <p:spPr>
          <a:xfrm>
            <a:off x="-115826" y="4542579"/>
            <a:ext cx="1125476" cy="858095"/>
          </a:xfrm>
          <a:prstGeom prst="wedgeRoundRectCallout">
            <a:avLst>
              <a:gd name="adj1" fmla="val 56650"/>
              <a:gd name="adj2" fmla="val 80212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  <a:effectLst>
            <a:outerShdw blurRad="50800" dist="38160" algn="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de-DE" sz="1100" spc="-1" dirty="0">
                <a:solidFill>
                  <a:srgbClr val="000000"/>
                </a:solidFill>
                <a:latin typeface="Calibri"/>
              </a:rPr>
              <a:t>Schulstelle, Choy Unterstützung, FSJ</a:t>
            </a:r>
          </a:p>
        </p:txBody>
      </p:sp>
    </p:spTree>
    <p:extLst>
      <p:ext uri="{BB962C8B-B14F-4D97-AF65-F5344CB8AC3E}">
        <p14:creationId xmlns:p14="http://schemas.microsoft.com/office/powerpoint/2010/main" val="65945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900</Words>
  <Application>Microsoft Office PowerPoint</Application>
  <PresentationFormat>Bildschirmpräsentation (4:3)</PresentationFormat>
  <Paragraphs>372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 New Roman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Delegiertenversammlung 2014</dc:title>
  <dc:subject/>
  <dc:creator>Debby</dc:creator>
  <dc:description/>
  <cp:lastModifiedBy>Christian Seydt</cp:lastModifiedBy>
  <cp:revision>97</cp:revision>
  <cp:lastPrinted>2014-03-09T18:15:20Z</cp:lastPrinted>
  <dcterms:created xsi:type="dcterms:W3CDTF">2014-03-09T17:14:32Z</dcterms:created>
  <dcterms:modified xsi:type="dcterms:W3CDTF">2024-03-19T20:09:59Z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